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al Unicode Bold" charset="1" panose="020B0704020202020204"/>
      <p:regular r:id="rId15"/>
    </p:embeddedFont>
    <p:embeddedFont>
      <p:font typeface="Arial Unicode" charset="1" panose="020B0604020202020204"/>
      <p:regular r:id="rId16"/>
    </p:embeddedFont>
    <p:embeddedFont>
      <p:font typeface="Canva Sans Bold" charset="1" panose="020B0803030501040103"/>
      <p:regular r:id="rId17"/>
    </p:embeddedFont>
    <p:embeddedFont>
      <p:font typeface="Canva Sans" charset="1" panose="020B0503030501040103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748651" y="3234884"/>
            <a:ext cx="12625598" cy="12625598"/>
          </a:xfrm>
          <a:custGeom>
            <a:avLst/>
            <a:gdLst/>
            <a:ahLst/>
            <a:cxnLst/>
            <a:rect r="r" b="b" t="t" l="l"/>
            <a:pathLst>
              <a:path h="12625598" w="12625598">
                <a:moveTo>
                  <a:pt x="0" y="0"/>
                </a:moveTo>
                <a:lnTo>
                  <a:pt x="12625598" y="0"/>
                </a:lnTo>
                <a:lnTo>
                  <a:pt x="12625598" y="12625598"/>
                </a:lnTo>
                <a:lnTo>
                  <a:pt x="0" y="126255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748651" y="3234884"/>
            <a:ext cx="12625598" cy="12625598"/>
          </a:xfrm>
          <a:custGeom>
            <a:avLst/>
            <a:gdLst/>
            <a:ahLst/>
            <a:cxnLst/>
            <a:rect r="r" b="b" t="t" l="l"/>
            <a:pathLst>
              <a:path h="12625598" w="12625598">
                <a:moveTo>
                  <a:pt x="0" y="0"/>
                </a:moveTo>
                <a:lnTo>
                  <a:pt x="12625598" y="0"/>
                </a:lnTo>
                <a:lnTo>
                  <a:pt x="12625598" y="12625598"/>
                </a:lnTo>
                <a:lnTo>
                  <a:pt x="0" y="126255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52272" y="-5807257"/>
            <a:ext cx="12625598" cy="12625598"/>
          </a:xfrm>
          <a:custGeom>
            <a:avLst/>
            <a:gdLst/>
            <a:ahLst/>
            <a:cxnLst/>
            <a:rect r="r" b="b" t="t" l="l"/>
            <a:pathLst>
              <a:path h="12625598" w="12625598">
                <a:moveTo>
                  <a:pt x="0" y="0"/>
                </a:moveTo>
                <a:lnTo>
                  <a:pt x="12625598" y="0"/>
                </a:lnTo>
                <a:lnTo>
                  <a:pt x="12625598" y="12625598"/>
                </a:lnTo>
                <a:lnTo>
                  <a:pt x="0" y="126255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152272" y="-5807257"/>
            <a:ext cx="12625598" cy="12625598"/>
          </a:xfrm>
          <a:custGeom>
            <a:avLst/>
            <a:gdLst/>
            <a:ahLst/>
            <a:cxnLst/>
            <a:rect r="r" b="b" t="t" l="l"/>
            <a:pathLst>
              <a:path h="12625598" w="12625598">
                <a:moveTo>
                  <a:pt x="0" y="0"/>
                </a:moveTo>
                <a:lnTo>
                  <a:pt x="12625598" y="0"/>
                </a:lnTo>
                <a:lnTo>
                  <a:pt x="12625598" y="12625598"/>
                </a:lnTo>
                <a:lnTo>
                  <a:pt x="0" y="126255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762861" y="7255463"/>
            <a:ext cx="4584441" cy="458444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gradFill>
                <a:gsLst>
                  <a:gs pos="0">
                    <a:srgbClr val="7AFFE6">
                      <a:alpha val="100000"/>
                    </a:srgbClr>
                  </a:gs>
                  <a:gs pos="33333">
                    <a:srgbClr val="3A8B7E">
                      <a:alpha val="100000"/>
                    </a:srgbClr>
                  </a:gs>
                  <a:gs pos="66667">
                    <a:srgbClr val="131416">
                      <a:alpha val="100000"/>
                    </a:srgbClr>
                  </a:gs>
                  <a:gs pos="100000">
                    <a:srgbClr val="131416">
                      <a:alpha val="100000"/>
                    </a:srgbClr>
                  </a:gs>
                </a:gsLst>
                <a:lin ang="2700000"/>
              </a:gra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2276502">
            <a:off x="15172850" y="-1786679"/>
            <a:ext cx="4584441" cy="458444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gradFill>
                <a:gsLst>
                  <a:gs pos="0">
                    <a:srgbClr val="0098CF">
                      <a:alpha val="100000"/>
                    </a:srgbClr>
                  </a:gs>
                  <a:gs pos="50000">
                    <a:srgbClr val="6171BB">
                      <a:alpha val="100000"/>
                    </a:srgbClr>
                  </a:gs>
                  <a:gs pos="100000">
                    <a:srgbClr val="E6EB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2" id="12"/>
          <p:cNvSpPr/>
          <p:nvPr/>
        </p:nvSpPr>
        <p:spPr>
          <a:xfrm>
            <a:off x="10767060" y="8794622"/>
            <a:ext cx="6492240" cy="0"/>
          </a:xfrm>
          <a:prstGeom prst="line">
            <a:avLst/>
          </a:prstGeom>
          <a:ln cap="flat" w="95250">
            <a:gradFill>
              <a:gsLst>
                <a:gs pos="0">
                  <a:srgbClr val="ED47E6">
                    <a:alpha val="100000"/>
                  </a:srgbClr>
                </a:gs>
                <a:gs pos="50000">
                  <a:srgbClr val="FD5EA5">
                    <a:alpha val="100000"/>
                  </a:srgbClr>
                </a:gs>
                <a:gs pos="100000">
                  <a:srgbClr val="FFAED2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529360" y="2056934"/>
            <a:ext cx="14470169" cy="1234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91"/>
              </a:lnSpc>
            </a:pPr>
            <a:r>
              <a:rPr lang="en-US" sz="10217" spc="-643" b="true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AGENTES INTELIGENTES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736182" y="8947022"/>
            <a:ext cx="5523118" cy="311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02"/>
              </a:lnSpc>
            </a:pPr>
            <a:r>
              <a:rPr lang="en-US" sz="2503" spc="72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INTELIGENCIA ARTIFICIAL 9-10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204188" y="8221759"/>
            <a:ext cx="5152466" cy="487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43"/>
              </a:lnSpc>
            </a:pPr>
            <a:r>
              <a:rPr lang="en-US" sz="20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Trujilllo Acosta Bryant</a:t>
            </a:r>
          </a:p>
          <a:p>
            <a:pPr algn="r">
              <a:lnSpc>
                <a:spcPts val="1943"/>
              </a:lnSpc>
            </a:pPr>
            <a:r>
              <a:rPr lang="en-US" sz="20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Mendoza Garcia Brayan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330606">
            <a:off x="4929110" y="-498398"/>
            <a:ext cx="26421496" cy="7926449"/>
          </a:xfrm>
          <a:custGeom>
            <a:avLst/>
            <a:gdLst/>
            <a:ahLst/>
            <a:cxnLst/>
            <a:rect r="r" b="b" t="t" l="l"/>
            <a:pathLst>
              <a:path h="7926449" w="26421496">
                <a:moveTo>
                  <a:pt x="0" y="0"/>
                </a:moveTo>
                <a:lnTo>
                  <a:pt x="26421496" y="0"/>
                </a:lnTo>
                <a:lnTo>
                  <a:pt x="26421496" y="7926449"/>
                </a:lnTo>
                <a:lnTo>
                  <a:pt x="0" y="79264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050275" y="2395210"/>
            <a:ext cx="4850352" cy="6863090"/>
            <a:chOff x="0" y="0"/>
            <a:chExt cx="1277459" cy="18075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77459" cy="1807563"/>
            </a:xfrm>
            <a:custGeom>
              <a:avLst/>
              <a:gdLst/>
              <a:ahLst/>
              <a:cxnLst/>
              <a:rect r="r" b="b" t="t" l="l"/>
              <a:pathLst>
                <a:path h="1807563" w="1277459">
                  <a:moveTo>
                    <a:pt x="81404" y="0"/>
                  </a:moveTo>
                  <a:lnTo>
                    <a:pt x="1196055" y="0"/>
                  </a:lnTo>
                  <a:cubicBezTo>
                    <a:pt x="1217645" y="0"/>
                    <a:pt x="1238350" y="8576"/>
                    <a:pt x="1253616" y="23843"/>
                  </a:cubicBezTo>
                  <a:cubicBezTo>
                    <a:pt x="1268882" y="39109"/>
                    <a:pt x="1277459" y="59814"/>
                    <a:pt x="1277459" y="81404"/>
                  </a:cubicBezTo>
                  <a:lnTo>
                    <a:pt x="1277459" y="1726159"/>
                  </a:lnTo>
                  <a:cubicBezTo>
                    <a:pt x="1277459" y="1747748"/>
                    <a:pt x="1268882" y="1768454"/>
                    <a:pt x="1253616" y="1783720"/>
                  </a:cubicBezTo>
                  <a:cubicBezTo>
                    <a:pt x="1238350" y="1798986"/>
                    <a:pt x="1217645" y="1807563"/>
                    <a:pt x="1196055" y="1807563"/>
                  </a:cubicBezTo>
                  <a:lnTo>
                    <a:pt x="81404" y="1807563"/>
                  </a:lnTo>
                  <a:cubicBezTo>
                    <a:pt x="36446" y="1807563"/>
                    <a:pt x="0" y="1771117"/>
                    <a:pt x="0" y="1726159"/>
                  </a:cubicBezTo>
                  <a:lnTo>
                    <a:pt x="0" y="81404"/>
                  </a:lnTo>
                  <a:cubicBezTo>
                    <a:pt x="0" y="59814"/>
                    <a:pt x="8576" y="39109"/>
                    <a:pt x="23843" y="23843"/>
                  </a:cubicBezTo>
                  <a:cubicBezTo>
                    <a:pt x="39109" y="8576"/>
                    <a:pt x="59814" y="0"/>
                    <a:pt x="8140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656366">
                    <a:alpha val="100000"/>
                  </a:srgbClr>
                </a:gs>
                <a:gs pos="50000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77459" cy="18456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309734" y="3005196"/>
            <a:ext cx="4331434" cy="5393691"/>
          </a:xfrm>
          <a:custGeom>
            <a:avLst/>
            <a:gdLst/>
            <a:ahLst/>
            <a:cxnLst/>
            <a:rect r="r" b="b" t="t" l="l"/>
            <a:pathLst>
              <a:path h="5393691" w="4331434">
                <a:moveTo>
                  <a:pt x="0" y="0"/>
                </a:moveTo>
                <a:lnTo>
                  <a:pt x="4331433" y="0"/>
                </a:lnTo>
                <a:lnTo>
                  <a:pt x="4331433" y="5393691"/>
                </a:lnTo>
                <a:lnTo>
                  <a:pt x="0" y="53936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8725" t="0" r="-93342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37725" y="861890"/>
            <a:ext cx="7812549" cy="1399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31"/>
              </a:lnSpc>
            </a:pPr>
            <a:r>
              <a:rPr lang="en-US" sz="11513" spc="-725" b="true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Tecnologias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8001" y="2748021"/>
            <a:ext cx="12101215" cy="5650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9"/>
              </a:lnSpc>
            </a:pPr>
            <a:r>
              <a:rPr lang="en-US" sz="20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Inteligencia Artificial (IA) y Machine Learning:</a:t>
            </a:r>
            <a:r>
              <a:rPr lang="en-US" sz="20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Para tomar decisiones y aprender de los datos..</a:t>
            </a:r>
          </a:p>
          <a:p>
            <a:pPr algn="just">
              <a:lnSpc>
                <a:spcPts val="5249"/>
              </a:lnSpc>
            </a:pPr>
            <a:r>
              <a:rPr lang="en-US" sz="20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Sistemas de Recomendación:</a:t>
            </a:r>
            <a:r>
              <a:rPr lang="en-US" sz="20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Para ofrecer sugerencias personalizadas.</a:t>
            </a:r>
          </a:p>
          <a:p>
            <a:pPr algn="just">
              <a:lnSpc>
                <a:spcPts val="5249"/>
              </a:lnSpc>
            </a:pPr>
            <a:r>
              <a:rPr lang="en-US" sz="20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Robótica:</a:t>
            </a:r>
            <a:r>
              <a:rPr lang="en-US" sz="20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En agentes físicos que interactúan con el entorno.</a:t>
            </a:r>
          </a:p>
          <a:p>
            <a:pPr algn="just">
              <a:lnSpc>
                <a:spcPts val="5249"/>
              </a:lnSpc>
            </a:pPr>
            <a:r>
              <a:rPr lang="en-US" sz="20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Bases de Datos y Big Data: </a:t>
            </a:r>
            <a:r>
              <a:rPr lang="en-US" sz="20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Para manejar y analizar grandes volúmenes de datos.</a:t>
            </a:r>
          </a:p>
          <a:p>
            <a:pPr algn="just">
              <a:lnSpc>
                <a:spcPts val="5249"/>
              </a:lnSpc>
            </a:pPr>
            <a:r>
              <a:rPr lang="en-US" sz="20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Frameworks y Herramientas: </a:t>
            </a:r>
            <a:r>
              <a:rPr lang="en-US" sz="20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Como TensorFlow, PyTorch, o Dialogflow para desarrollo.</a:t>
            </a:r>
          </a:p>
          <a:p>
            <a:pPr algn="just">
              <a:lnSpc>
                <a:spcPts val="5249"/>
              </a:lnSpc>
            </a:pPr>
            <a:r>
              <a:rPr lang="en-US" sz="20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Blockchain:</a:t>
            </a:r>
            <a:r>
              <a:rPr lang="en-US" sz="20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Para seguridad y transparencia en transacciones.</a:t>
            </a:r>
          </a:p>
          <a:p>
            <a:pPr algn="just">
              <a:lnSpc>
                <a:spcPts val="5249"/>
              </a:lnSpc>
            </a:pPr>
            <a:r>
              <a:rPr lang="en-US" sz="20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APIs y Microservicios: </a:t>
            </a:r>
            <a:r>
              <a:rPr lang="en-US" sz="20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Para integración con otros sistemas.</a:t>
            </a:r>
          </a:p>
          <a:p>
            <a:pPr algn="just">
              <a:lnSpc>
                <a:spcPts val="5249"/>
              </a:lnSpc>
            </a:pPr>
            <a:r>
              <a:rPr lang="en-US" sz="20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Procesamiento del Lenguaje Natural (NLP):</a:t>
            </a:r>
            <a:r>
              <a:rPr lang="en-US" sz="20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Para interactuar con humanos mediante lenguaje. </a:t>
            </a:r>
          </a:p>
          <a:p>
            <a:pPr algn="just">
              <a:lnSpc>
                <a:spcPts val="26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463940" y="2159794"/>
            <a:ext cx="10179416" cy="10521360"/>
          </a:xfrm>
          <a:custGeom>
            <a:avLst/>
            <a:gdLst/>
            <a:ahLst/>
            <a:cxnLst/>
            <a:rect r="r" b="b" t="t" l="l"/>
            <a:pathLst>
              <a:path h="10521360" w="10179416">
                <a:moveTo>
                  <a:pt x="0" y="0"/>
                </a:moveTo>
                <a:lnTo>
                  <a:pt x="10179416" y="0"/>
                </a:lnTo>
                <a:lnTo>
                  <a:pt x="10179416" y="10521359"/>
                </a:lnTo>
                <a:lnTo>
                  <a:pt x="0" y="105213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521284" y="-4006891"/>
            <a:ext cx="10179416" cy="10521360"/>
          </a:xfrm>
          <a:custGeom>
            <a:avLst/>
            <a:gdLst/>
            <a:ahLst/>
            <a:cxnLst/>
            <a:rect r="r" b="b" t="t" l="l"/>
            <a:pathLst>
              <a:path h="10521360" w="10179416">
                <a:moveTo>
                  <a:pt x="0" y="0"/>
                </a:moveTo>
                <a:lnTo>
                  <a:pt x="10179416" y="0"/>
                </a:lnTo>
                <a:lnTo>
                  <a:pt x="10179416" y="10521359"/>
                </a:lnTo>
                <a:lnTo>
                  <a:pt x="0" y="105213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364910" y="2477619"/>
            <a:ext cx="6198061" cy="2159721"/>
          </a:xfrm>
          <a:custGeom>
            <a:avLst/>
            <a:gdLst/>
            <a:ahLst/>
            <a:cxnLst/>
            <a:rect r="r" b="b" t="t" l="l"/>
            <a:pathLst>
              <a:path h="2159721" w="6198061">
                <a:moveTo>
                  <a:pt x="0" y="0"/>
                </a:moveTo>
                <a:lnTo>
                  <a:pt x="6198061" y="0"/>
                </a:lnTo>
                <a:lnTo>
                  <a:pt x="6198061" y="2159721"/>
                </a:lnTo>
                <a:lnTo>
                  <a:pt x="0" y="21597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6032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313931" y="4853805"/>
            <a:ext cx="6932622" cy="5266412"/>
          </a:xfrm>
          <a:custGeom>
            <a:avLst/>
            <a:gdLst/>
            <a:ahLst/>
            <a:cxnLst/>
            <a:rect r="r" b="b" t="t" l="l"/>
            <a:pathLst>
              <a:path h="5266412" w="6932622">
                <a:moveTo>
                  <a:pt x="0" y="0"/>
                </a:moveTo>
                <a:lnTo>
                  <a:pt x="6932622" y="0"/>
                </a:lnTo>
                <a:lnTo>
                  <a:pt x="6932622" y="5266412"/>
                </a:lnTo>
                <a:lnTo>
                  <a:pt x="0" y="52664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535635" y="892473"/>
            <a:ext cx="11216729" cy="646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b="true" sz="37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CONSTRUIR UN SISTEMA DE RECOMENDACIÓN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48714" y="2376697"/>
            <a:ext cx="7401532" cy="2323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 Descarga de datos </a:t>
            </a:r>
          </a:p>
          <a:p>
            <a:pPr algn="just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Lo primero de todo es tener un dataset, por ejemplo se puede tener uno con información de peliculas y series con su valoración para este ejemplo se usa python. lo primero es cargar el dataset.</a:t>
            </a:r>
          </a:p>
          <a:p>
            <a:pPr algn="just">
              <a:lnSpc>
                <a:spcPts val="2659"/>
              </a:lnSpc>
            </a:pPr>
          </a:p>
          <a:p>
            <a:pPr algn="just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8714" y="6224593"/>
            <a:ext cx="7830254" cy="1323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Preparación de los  datos.</a:t>
            </a:r>
          </a:p>
          <a:p>
            <a:pPr algn="just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Aqui se pueden considerar 2 cosas para este ejemplo haces la recomendacion con base al genero de las peliculas o con base a la descripcion 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463940" y="2159794"/>
            <a:ext cx="10179416" cy="10521360"/>
          </a:xfrm>
          <a:custGeom>
            <a:avLst/>
            <a:gdLst/>
            <a:ahLst/>
            <a:cxnLst/>
            <a:rect r="r" b="b" t="t" l="l"/>
            <a:pathLst>
              <a:path h="10521360" w="10179416">
                <a:moveTo>
                  <a:pt x="0" y="0"/>
                </a:moveTo>
                <a:lnTo>
                  <a:pt x="10179416" y="0"/>
                </a:lnTo>
                <a:lnTo>
                  <a:pt x="10179416" y="10521359"/>
                </a:lnTo>
                <a:lnTo>
                  <a:pt x="0" y="105213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521284" y="-4006891"/>
            <a:ext cx="10179416" cy="10521360"/>
          </a:xfrm>
          <a:custGeom>
            <a:avLst/>
            <a:gdLst/>
            <a:ahLst/>
            <a:cxnLst/>
            <a:rect r="r" b="b" t="t" l="l"/>
            <a:pathLst>
              <a:path h="10521360" w="10179416">
                <a:moveTo>
                  <a:pt x="0" y="0"/>
                </a:moveTo>
                <a:lnTo>
                  <a:pt x="10179416" y="0"/>
                </a:lnTo>
                <a:lnTo>
                  <a:pt x="10179416" y="10521359"/>
                </a:lnTo>
                <a:lnTo>
                  <a:pt x="0" y="105213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3730843"/>
            <a:ext cx="11301259" cy="1412657"/>
          </a:xfrm>
          <a:custGeom>
            <a:avLst/>
            <a:gdLst/>
            <a:ahLst/>
            <a:cxnLst/>
            <a:rect r="r" b="b" t="t" l="l"/>
            <a:pathLst>
              <a:path h="1412657" w="11301259">
                <a:moveTo>
                  <a:pt x="0" y="0"/>
                </a:moveTo>
                <a:lnTo>
                  <a:pt x="11301259" y="0"/>
                </a:lnTo>
                <a:lnTo>
                  <a:pt x="11301259" y="1412657"/>
                </a:lnTo>
                <a:lnTo>
                  <a:pt x="0" y="14126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535635" y="892473"/>
            <a:ext cx="11216729" cy="646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b="true" sz="37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CONSTRUIR UN SISTEMA DE RECOMENDACIÓN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280914"/>
            <a:ext cx="14278763" cy="2323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 Programar el sistema de recomendación basado en contenido con Python.</a:t>
            </a:r>
          </a:p>
          <a:p>
            <a:pPr algn="just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El sistema debe hacer encontrar la similitud de una pelicula que le ha gustado al usuario respecto al resto de peliculas.</a:t>
            </a:r>
          </a:p>
          <a:p>
            <a:pPr algn="just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seleccionar a las peliculas que mas se parezcan a la que le ha gustado al usuario.</a:t>
            </a:r>
          </a:p>
          <a:p>
            <a:pPr algn="just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calcular la matriz de similitudes entre las diferentes películas.</a:t>
            </a:r>
          </a:p>
          <a:p>
            <a:pPr algn="just">
              <a:lnSpc>
                <a:spcPts val="2659"/>
              </a:lnSpc>
            </a:pPr>
          </a:p>
          <a:p>
            <a:pPr algn="just">
              <a:lnSpc>
                <a:spcPts val="2659"/>
              </a:lnSpc>
            </a:pPr>
          </a:p>
          <a:p>
            <a:pPr algn="just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7333" y="-3073167"/>
            <a:ext cx="16433333" cy="1643333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7B67F0">
                      <a:alpha val="100000"/>
                    </a:srgbClr>
                  </a:gs>
                  <a:gs pos="50000">
                    <a:srgbClr val="FFAFFF">
                      <a:alpha val="100000"/>
                    </a:srgbClr>
                  </a:gs>
                  <a:gs pos="100000">
                    <a:srgbClr val="AFEE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806218" y="-2194282"/>
            <a:ext cx="14675565" cy="1467556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0098CF">
                      <a:alpha val="100000"/>
                    </a:srgbClr>
                  </a:gs>
                  <a:gs pos="50000">
                    <a:srgbClr val="6171BB">
                      <a:alpha val="100000"/>
                    </a:srgbClr>
                  </a:gs>
                  <a:gs pos="100000">
                    <a:srgbClr val="E6EB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786468" y="-1214032"/>
            <a:ext cx="12715063" cy="1271506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ED47E6">
                      <a:alpha val="100000"/>
                    </a:srgbClr>
                  </a:gs>
                  <a:gs pos="50000">
                    <a:srgbClr val="FD5EA5">
                      <a:alpha val="100000"/>
                    </a:srgbClr>
                  </a:gs>
                  <a:gs pos="100000">
                    <a:srgbClr val="FFAED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2128935" y="1136368"/>
            <a:ext cx="2573459" cy="2824098"/>
          </a:xfrm>
          <a:custGeom>
            <a:avLst/>
            <a:gdLst/>
            <a:ahLst/>
            <a:cxnLst/>
            <a:rect r="r" b="b" t="t" l="l"/>
            <a:pathLst>
              <a:path h="2824098" w="2573459">
                <a:moveTo>
                  <a:pt x="0" y="0"/>
                </a:moveTo>
                <a:lnTo>
                  <a:pt x="2573459" y="0"/>
                </a:lnTo>
                <a:lnTo>
                  <a:pt x="2573459" y="2824097"/>
                </a:lnTo>
                <a:lnTo>
                  <a:pt x="0" y="28240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020422" y="6126604"/>
            <a:ext cx="2722646" cy="2722646"/>
          </a:xfrm>
          <a:custGeom>
            <a:avLst/>
            <a:gdLst/>
            <a:ahLst/>
            <a:cxnLst/>
            <a:rect r="r" b="b" t="t" l="l"/>
            <a:pathLst>
              <a:path h="2722646" w="2722646">
                <a:moveTo>
                  <a:pt x="0" y="0"/>
                </a:moveTo>
                <a:lnTo>
                  <a:pt x="2722646" y="0"/>
                </a:lnTo>
                <a:lnTo>
                  <a:pt x="2722646" y="2722646"/>
                </a:lnTo>
                <a:lnTo>
                  <a:pt x="0" y="27226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252402" y="1020793"/>
            <a:ext cx="8448406" cy="1527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7"/>
              </a:lnSpc>
            </a:pPr>
            <a:r>
              <a:rPr lang="en-US" b="true" sz="6564" spc="-413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LOS FRAMEWORKS Y LIBRERIAS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792378" y="3824042"/>
            <a:ext cx="10507712" cy="293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68"/>
              </a:lnSpc>
            </a:pPr>
            <a:r>
              <a:rPr lang="en-US" sz="333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Lenguaje:</a:t>
            </a:r>
            <a:r>
              <a:rPr lang="en-US" sz="333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Principalmente Python</a:t>
            </a:r>
          </a:p>
          <a:p>
            <a:pPr algn="just">
              <a:lnSpc>
                <a:spcPts val="4668"/>
              </a:lnSpc>
            </a:pPr>
            <a:r>
              <a:rPr lang="en-US" sz="333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Machine learning:</a:t>
            </a:r>
            <a:r>
              <a:rPr lang="en-US" sz="333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TensorFlow, Pytorch, Scikit-learn</a:t>
            </a:r>
          </a:p>
          <a:p>
            <a:pPr algn="just">
              <a:lnSpc>
                <a:spcPts val="4668"/>
              </a:lnSpc>
            </a:pPr>
            <a:r>
              <a:rPr lang="en-US" sz="333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Cloud: </a:t>
            </a:r>
            <a:r>
              <a:rPr lang="en-US" sz="333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AWS, Google Cloud, Azure</a:t>
            </a:r>
          </a:p>
          <a:p>
            <a:pPr algn="just">
              <a:lnSpc>
                <a:spcPts val="4668"/>
              </a:lnSpc>
            </a:pPr>
            <a:r>
              <a:rPr lang="en-US" sz="333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Bases De Datos: </a:t>
            </a:r>
            <a:r>
              <a:rPr lang="en-US" sz="333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MySQL, MongoDB.</a:t>
            </a:r>
          </a:p>
          <a:p>
            <a:pPr algn="just">
              <a:lnSpc>
                <a:spcPts val="4668"/>
              </a:lnSpc>
              <a:spcBef>
                <a:spcPct val="0"/>
              </a:spcBef>
            </a:pPr>
            <a:r>
              <a:rPr lang="en-US" b="true" sz="3334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Procesamiento de Datos: </a:t>
            </a:r>
            <a:r>
              <a:rPr lang="en-US" sz="333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Pandas, NumPy.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3CC2D8">
                <a:alpha val="100000"/>
              </a:srgbClr>
            </a:gs>
            <a:gs pos="33333">
              <a:srgbClr val="22626D">
                <a:alpha val="100000"/>
              </a:srgbClr>
            </a:gs>
            <a:gs pos="66667">
              <a:srgbClr val="131416">
                <a:alpha val="100000"/>
              </a:srgbClr>
            </a:gs>
            <a:gs pos="100000">
              <a:srgbClr val="131416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15106" y="-857238"/>
            <a:ext cx="12557403" cy="1255740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C2D8">
                    <a:alpha val="100000"/>
                  </a:srgbClr>
                </a:gs>
                <a:gs pos="33333">
                  <a:srgbClr val="22626D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7156077">
            <a:off x="7622519" y="4049228"/>
            <a:ext cx="15477019" cy="15477019"/>
          </a:xfrm>
          <a:custGeom>
            <a:avLst/>
            <a:gdLst/>
            <a:ahLst/>
            <a:cxnLst/>
            <a:rect r="r" b="b" t="t" l="l"/>
            <a:pathLst>
              <a:path h="15477019" w="15477019">
                <a:moveTo>
                  <a:pt x="0" y="0"/>
                </a:moveTo>
                <a:lnTo>
                  <a:pt x="15477019" y="0"/>
                </a:lnTo>
                <a:lnTo>
                  <a:pt x="15477019" y="15477018"/>
                </a:lnTo>
                <a:lnTo>
                  <a:pt x="0" y="15477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22414" y="2827891"/>
            <a:ext cx="15544502" cy="2894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1"/>
              </a:lnSpc>
            </a:pPr>
            <a:r>
              <a:rPr lang="en-US" b="true" sz="2950" spc="18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VERTEX AI:</a:t>
            </a:r>
            <a:r>
              <a:rPr lang="en-US" sz="2950" spc="18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Plataforma unificada para entrenar modelos de machine learning</a:t>
            </a:r>
          </a:p>
          <a:p>
            <a:pPr algn="ctr">
              <a:lnSpc>
                <a:spcPts val="5871"/>
              </a:lnSpc>
            </a:pPr>
            <a:r>
              <a:rPr lang="en-US" b="true" sz="2950" spc="18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BigQuery:</a:t>
            </a:r>
            <a:r>
              <a:rPr lang="en-US" sz="2950" spc="18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Base de datos analaitica para grandes volumenes de datos.</a:t>
            </a:r>
          </a:p>
          <a:p>
            <a:pPr algn="ctr">
              <a:lnSpc>
                <a:spcPts val="5871"/>
              </a:lnSpc>
            </a:pPr>
            <a:r>
              <a:rPr lang="en-US" b="true" sz="2950" spc="18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TensorFlow Extended:</a:t>
            </a:r>
            <a:r>
              <a:rPr lang="en-US" sz="2950" spc="18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Para pipelines de machine learning en producción.</a:t>
            </a:r>
          </a:p>
          <a:p>
            <a:pPr algn="ctr">
              <a:lnSpc>
                <a:spcPts val="5871"/>
              </a:lnSpc>
            </a:pPr>
            <a:r>
              <a:rPr lang="en-US" b="true" sz="2950" spc="18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Cloud Functions:</a:t>
            </a:r>
            <a:r>
              <a:rPr lang="en-US" sz="2950" spc="18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Ejecucion de codigo sin servidor (serverless). 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3493371" y="7294401"/>
            <a:ext cx="11301259" cy="1751695"/>
          </a:xfrm>
          <a:custGeom>
            <a:avLst/>
            <a:gdLst/>
            <a:ahLst/>
            <a:cxnLst/>
            <a:rect r="r" b="b" t="t" l="l"/>
            <a:pathLst>
              <a:path h="1751695" w="11301259">
                <a:moveTo>
                  <a:pt x="0" y="0"/>
                </a:moveTo>
                <a:lnTo>
                  <a:pt x="11301258" y="0"/>
                </a:lnTo>
                <a:lnTo>
                  <a:pt x="11301258" y="1751695"/>
                </a:lnTo>
                <a:lnTo>
                  <a:pt x="0" y="17516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936064" y="942975"/>
            <a:ext cx="11687919" cy="755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9"/>
              </a:lnSpc>
              <a:spcBef>
                <a:spcPct val="0"/>
              </a:spcBef>
            </a:pPr>
            <a:r>
              <a:rPr lang="en-US" b="true" sz="43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HERRAMIENTAS DE GOOGLE CLOUD (GCP)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3CC2D8">
                <a:alpha val="100000"/>
              </a:srgbClr>
            </a:gs>
            <a:gs pos="33333">
              <a:srgbClr val="22626D">
                <a:alpha val="100000"/>
              </a:srgbClr>
            </a:gs>
            <a:gs pos="66667">
              <a:srgbClr val="131416">
                <a:alpha val="100000"/>
              </a:srgbClr>
            </a:gs>
            <a:gs pos="100000">
              <a:srgbClr val="131416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15106" y="-857238"/>
            <a:ext cx="12557403" cy="1255740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C2D8">
                    <a:alpha val="100000"/>
                  </a:srgbClr>
                </a:gs>
                <a:gs pos="33333">
                  <a:srgbClr val="22626D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7156077">
            <a:off x="7622519" y="4049228"/>
            <a:ext cx="15477019" cy="15477019"/>
          </a:xfrm>
          <a:custGeom>
            <a:avLst/>
            <a:gdLst/>
            <a:ahLst/>
            <a:cxnLst/>
            <a:rect r="r" b="b" t="t" l="l"/>
            <a:pathLst>
              <a:path h="15477019" w="15477019">
                <a:moveTo>
                  <a:pt x="0" y="0"/>
                </a:moveTo>
                <a:lnTo>
                  <a:pt x="15477019" y="0"/>
                </a:lnTo>
                <a:lnTo>
                  <a:pt x="15477019" y="15477018"/>
                </a:lnTo>
                <a:lnTo>
                  <a:pt x="0" y="15477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699396" y="6228367"/>
            <a:ext cx="6889208" cy="3875179"/>
          </a:xfrm>
          <a:custGeom>
            <a:avLst/>
            <a:gdLst/>
            <a:ahLst/>
            <a:cxnLst/>
            <a:rect r="r" b="b" t="t" l="l"/>
            <a:pathLst>
              <a:path h="3875179" w="6889208">
                <a:moveTo>
                  <a:pt x="0" y="0"/>
                </a:moveTo>
                <a:lnTo>
                  <a:pt x="6889208" y="0"/>
                </a:lnTo>
                <a:lnTo>
                  <a:pt x="6889208" y="3875179"/>
                </a:lnTo>
                <a:lnTo>
                  <a:pt x="0" y="38751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69303" y="2875729"/>
            <a:ext cx="16230600" cy="285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83"/>
              </a:lnSpc>
            </a:pPr>
            <a:r>
              <a:rPr lang="en-US" sz="295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Amazon SageMaker: </a:t>
            </a:r>
            <a:r>
              <a:rPr lang="en-US" sz="29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Plataforma para construir y desplegar modelos de machine learning.</a:t>
            </a:r>
            <a:r>
              <a:rPr lang="en-US" sz="295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S3: </a:t>
            </a:r>
            <a:r>
              <a:rPr lang="en-US" sz="29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Almacenamiento escalable para datos</a:t>
            </a:r>
            <a:r>
              <a:rPr lang="en-US" sz="295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. </a:t>
            </a:r>
          </a:p>
          <a:p>
            <a:pPr algn="just">
              <a:lnSpc>
                <a:spcPts val="5783"/>
              </a:lnSpc>
            </a:pPr>
            <a:r>
              <a:rPr lang="en-US" sz="295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DynamoDB:</a:t>
            </a:r>
            <a:r>
              <a:rPr lang="en-US" sz="29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Base de datos NoSQL para interacciones de usuarios.</a:t>
            </a:r>
            <a:r>
              <a:rPr lang="en-US" sz="295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  <a:p>
            <a:pPr algn="just">
              <a:lnSpc>
                <a:spcPts val="5783"/>
              </a:lnSpc>
            </a:pPr>
            <a:r>
              <a:rPr lang="en-US" sz="295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AWS Lambda: </a:t>
            </a:r>
            <a:r>
              <a:rPr lang="en-US" sz="29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Ejecución de código sin servidor (serverless).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342020" y="942975"/>
            <a:ext cx="6876008" cy="755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9"/>
              </a:lnSpc>
              <a:spcBef>
                <a:spcPct val="0"/>
              </a:spcBef>
            </a:pPr>
            <a:r>
              <a:rPr lang="en-US" b="true" sz="43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HERRAMIENTAS DE AWS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93626" y="-645555"/>
            <a:ext cx="13652663" cy="1365266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C2D8">
                    <a:alpha val="100000"/>
                  </a:srgbClr>
                </a:gs>
                <a:gs pos="33333">
                  <a:srgbClr val="22626D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158656" y="1389178"/>
            <a:ext cx="9583198" cy="958319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AFFE6">
                    <a:alpha val="100000"/>
                  </a:srgbClr>
                </a:gs>
                <a:gs pos="33333">
                  <a:srgbClr val="3A8B7E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-7467212">
            <a:off x="6418884" y="1038275"/>
            <a:ext cx="16756192" cy="16756192"/>
          </a:xfrm>
          <a:custGeom>
            <a:avLst/>
            <a:gdLst/>
            <a:ahLst/>
            <a:cxnLst/>
            <a:rect r="r" b="b" t="t" l="l"/>
            <a:pathLst>
              <a:path h="16756192" w="16756192">
                <a:moveTo>
                  <a:pt x="0" y="0"/>
                </a:moveTo>
                <a:lnTo>
                  <a:pt x="16756191" y="0"/>
                </a:lnTo>
                <a:lnTo>
                  <a:pt x="16756191" y="16756192"/>
                </a:lnTo>
                <a:lnTo>
                  <a:pt x="0" y="16756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254609" y="3134337"/>
            <a:ext cx="10033391" cy="3931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23"/>
              </a:lnSpc>
            </a:pPr>
            <a:r>
              <a:rPr lang="en-US" sz="11390" spc="-717" b="true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Algoritmos para la optimización de recursos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491168"/>
            <a:ext cx="6120591" cy="1836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</a:pPr>
            <a:r>
              <a:rPr lang="en-US" sz="2299" spc="13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Heurísticas y Metaheurísticas:</a:t>
            </a:r>
          </a:p>
          <a:p>
            <a:pPr algn="just">
              <a:lnSpc>
                <a:spcPts val="3748"/>
              </a:lnSpc>
            </a:pPr>
            <a:r>
              <a:rPr lang="en-US" sz="2299" spc="13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Algoritmos Genéticos, Recocido Simulado, Optimización por Enjambre de Partículas (PSO).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1255828"/>
            <a:ext cx="7655272" cy="989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16"/>
              </a:lnSpc>
            </a:pPr>
            <a:r>
              <a:rPr lang="en-US" sz="22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Optimización Clásica:</a:t>
            </a:r>
            <a:r>
              <a:rPr lang="en-US" sz="22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</a:p>
          <a:p>
            <a:pPr algn="just">
              <a:lnSpc>
                <a:spcPts val="4116"/>
              </a:lnSpc>
            </a:pPr>
            <a:r>
              <a:rPr lang="en-US" sz="22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Programación Lineal (LP), Entera (IP) y No Lineal (NLP).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644326"/>
            <a:ext cx="6120591" cy="903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</a:pPr>
            <a:r>
              <a:rPr lang="en-US" sz="2299" spc="13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Machine Learning:</a:t>
            </a:r>
          </a:p>
          <a:p>
            <a:pPr algn="just">
              <a:lnSpc>
                <a:spcPts val="3748"/>
              </a:lnSpc>
            </a:pPr>
            <a:r>
              <a:rPr lang="en-US" sz="2299" spc="13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Redes neuronales, Gradient Boosting.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795074"/>
            <a:ext cx="6120591" cy="903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</a:pPr>
            <a:r>
              <a:rPr lang="en-US" sz="2299" spc="13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Grafos:</a:t>
            </a:r>
          </a:p>
          <a:p>
            <a:pPr algn="just">
              <a:lnSpc>
                <a:spcPts val="3748"/>
              </a:lnSpc>
            </a:pPr>
            <a:r>
              <a:rPr lang="en-US" sz="2299" spc="13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Dijkstra, Algoritmo húngaro.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17783" y="1208321"/>
            <a:ext cx="7870359" cy="7870359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C2D8">
                    <a:alpha val="100000"/>
                  </a:srgbClr>
                </a:gs>
                <a:gs pos="33333">
                  <a:srgbClr val="22626D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763729" y="3059712"/>
            <a:ext cx="5524431" cy="552443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AFFE6">
                    <a:alpha val="100000"/>
                  </a:srgbClr>
                </a:gs>
                <a:gs pos="33333">
                  <a:srgbClr val="3A8B7E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365875" y="3095518"/>
            <a:ext cx="3556250" cy="2922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086"/>
              </a:lnSpc>
              <a:spcBef>
                <a:spcPct val="0"/>
              </a:spcBef>
            </a:pPr>
            <a:r>
              <a:rPr lang="en-US" sz="1720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FIN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DAGfTBFUL3s</dc:identifier>
  <dcterms:modified xsi:type="dcterms:W3CDTF">2011-08-01T06:04:30Z</dcterms:modified>
  <cp:revision>1</cp:revision>
  <dc:title>Cyan Gradient Technology Startup Business Company Presentation</dc:title>
</cp:coreProperties>
</file>

<file path=docProps/thumbnail.jpeg>
</file>